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9AC435-B577-4439-B448-85C4E7D965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3A7453-EDF8-4CBA-BE30-DD2ABDD0B2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4E3BC4-DB06-4AFA-996A-C7DCE18D0A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56B4C2-941B-46C2-B72B-3E9AAF229A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0B6986-D5F8-4FA5-B3F9-6B41AA15A9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F49CEF-038F-4702-B2CB-89474B5870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A40CBA-62D4-49AE-B5D5-0A4EACB7F5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B44DF6-7FFA-4896-B4ED-C30AAF72EE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6D3D7F-2D03-48B9-8E48-735B0EFD94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72C2E9-38A9-4691-9204-950D72802A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7CF3C4-04B6-4311-A581-ABCD7F4566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E49C03-5CC8-40FA-AF51-E2D861FFA6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D3BA4D-E903-4175-9EAC-15CBE69C28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5192-5391-4A18-A0CD-D327904C46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4D9422-4947-446C-8648-11D21A99A4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3AFA8F-8767-4D51-83BC-719A1B67D7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273E47-E2BF-4541-8E8A-40210D94863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273A8-555F-4A2B-8B5C-0E3D9BDE0D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F82B74-CC36-42F2-B8EC-BF9A5BA91E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330601-3B82-4902-BF9D-616FB88392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39240" y="19692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B8AC94-07AF-47A4-9537-187CDBB40C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1D30A7-4DE6-40FA-8D8D-98B6206358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54AD13-EAEB-40A5-9D34-1F6E15FECE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417DB1-D132-4679-8228-89B398EBD5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9884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2514600" y="5165280"/>
            <a:ext cx="52578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772400" y="5165280"/>
            <a:ext cx="18028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8E9198-A2BB-4FC8-AA07-12373562171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0106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740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0" y="150120"/>
            <a:ext cx="1470240" cy="1221480"/>
          </a:xfrm>
          <a:prstGeom prst="rect">
            <a:avLst/>
          </a:prstGeom>
          <a:ln w="0">
            <a:noFill/>
          </a:ln>
        </p:spPr>
      </p:pic>
      <p:pic>
        <p:nvPicPr>
          <p:cNvPr id="6" name="" descr=""/>
          <p:cNvPicPr/>
          <p:nvPr/>
        </p:nvPicPr>
        <p:blipFill>
          <a:blip r:embed="rId3"/>
          <a:stretch/>
        </p:blipFill>
        <p:spPr>
          <a:xfrm>
            <a:off x="903960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2286000" y="5165280"/>
            <a:ext cx="5715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8001000" y="5165280"/>
            <a:ext cx="16621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557DE1-839B-4E45-8EC1-1BEAB5AF19D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17820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53000" y="124200"/>
            <a:ext cx="1447200" cy="12024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9039600" y="228600"/>
            <a:ext cx="960840" cy="91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uraich/IoT4AQ_B/tree/main/slides" TargetMode="External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1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afnog.iotworkshop.africa/do/view/Main/WebHome" TargetMode="External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0108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IoT Air Quality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3258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Uli Raich (uli.raich@gmail.com)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Introduction to Micro-Controllers </a:t>
            </a:r>
            <a:br>
              <a:rPr sz="2400"/>
            </a:b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Presented at the Workshop – IoT4AQ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March 2024, Bambey, Sénégal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High level languages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r>
              <a:rPr b="0" lang="en-US" sz="2000" spc="-1" strike="noStrike">
                <a:latin typeface="Arial"/>
              </a:rPr>
              <a:t>Assembly language reflects all the details of the micro-processor hardware because you talk directly to registers and memory, which is difficult,  and a program written for processor A does not run on processor B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High level languages like Fortran, C, C++, Java, Python … overcome these problems. Programmers writing code in these languages do not need to know the details of the micro-processor hardware. There is a </a:t>
            </a:r>
            <a:r>
              <a:rPr b="1" lang="en-US" sz="2000" spc="-1" strike="noStrike">
                <a:latin typeface="Arial"/>
              </a:rPr>
              <a:t>compiler </a:t>
            </a:r>
            <a:r>
              <a:rPr b="0" lang="en-US" sz="2000" spc="-1" strike="noStrike">
                <a:latin typeface="Arial"/>
              </a:rPr>
              <a:t>translating the high level code to assembly language for the machine in question and an </a:t>
            </a:r>
            <a:r>
              <a:rPr b="1" lang="en-US" sz="2000" spc="-1" strike="noStrike">
                <a:latin typeface="Arial"/>
              </a:rPr>
              <a:t>assembler</a:t>
            </a:r>
            <a:r>
              <a:rPr b="0" lang="en-US" sz="2000" spc="-1" strike="noStrike">
                <a:latin typeface="Arial"/>
              </a:rPr>
              <a:t>, which converts the assembly code into machine instructions.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If the compiler runs on the target machine we speak of a </a:t>
            </a:r>
            <a:r>
              <a:rPr b="1" lang="en-US" sz="2000" spc="-1" strike="noStrike">
                <a:latin typeface="Arial"/>
              </a:rPr>
              <a:t>native compiler</a:t>
            </a:r>
            <a:r>
              <a:rPr b="0" lang="en-US" sz="2000" spc="-1" strike="noStrike">
                <a:latin typeface="Arial"/>
              </a:rPr>
              <a:t>, if it runs on a different machine and is later uploaded to the target, we speak of a </a:t>
            </a:r>
            <a:r>
              <a:rPr b="1" lang="en-US" sz="2000" spc="-1" strike="noStrike">
                <a:latin typeface="Arial"/>
              </a:rPr>
              <a:t>cross-compiler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Today, almost all programs are written in a high level language. The most popular ones for micro-controllers are C or C++.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9C74D2-E7A7-449F-8C2F-1A18773FD35B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Today’s micro-controllers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r>
              <a:rPr b="0" lang="en-US" sz="2000" spc="-1" strike="noStrike">
                <a:latin typeface="Arial"/>
              </a:rPr>
              <a:t>There are modern micro-controllers which still use 8 bit memory busses like the AVR168 used on the Arduino Uno.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There are two types of memory devices: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RAM: Random access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ROM: Read Only memory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the old times we used EPROMS (Erasable Programmable Read only Memories), which were programmed with a high programming voltage and erased with ultra-violet light.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Today flash memories are used, which are electrically programmable.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Programs can be run off both types of devices but variables must be stored in RAM.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DCFA2E-9F49-4C71-86B3-B36AAC72F904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AVR168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r>
              <a:rPr b="0" lang="en-US" sz="2000" spc="-1" strike="noStrike">
                <a:latin typeface="Arial"/>
              </a:rPr>
              <a:t>The Atmel AVR168, used in the Arduino Uno (see later) is 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AVR RISC (</a:t>
            </a:r>
            <a:r>
              <a:rPr b="1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educed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nstruction </a:t>
            </a:r>
            <a:r>
              <a:rPr b="1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et 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omputer) based CMOS 8-bit micro-controller with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16 KB flash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512B EEPROM (Electrically Erasable PROM)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1KB SRAM (Static RAM)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20 MHz typical clock speed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has a series of interfaces: GPIO (</a:t>
            </a:r>
            <a:r>
              <a:rPr b="1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eneral </a:t>
            </a:r>
            <a:r>
              <a:rPr b="1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urpose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nput </a:t>
            </a:r>
            <a:r>
              <a:rPr b="1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utput) lines, UART (Universal Asynchronous Receiver Transmitter) for serial communication, Two.Wire serial interface, SPI (</a:t>
            </a:r>
            <a:r>
              <a:rPr b="1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erial </a:t>
            </a:r>
            <a:r>
              <a:rPr b="1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eripheral</a:t>
            </a:r>
            <a:r>
              <a:rPr b="1" lang="en-US" sz="2000" spc="-1" strike="noStrike">
                <a:latin typeface="Arial"/>
              </a:rPr>
              <a:t> I</a:t>
            </a:r>
            <a:r>
              <a:rPr b="0" lang="en-US" sz="2000" spc="-1" strike="noStrike">
                <a:latin typeface="Arial"/>
              </a:rPr>
              <a:t>nterface) serial port, ADC (</a:t>
            </a:r>
            <a:r>
              <a:rPr b="1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nalog to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igital 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onverter)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additional interfaces make it a micro-controller in contrast to a micro-processor, which has the CPU only.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C9E99B-CAE1-4818-8DFF-DCCA27E195B4}" type="slidenum">
              <a:t>12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Micro-controller speed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9071280" cy="36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000" spc="-1" strike="noStrike">
                <a:latin typeface="Arial"/>
              </a:rPr>
              <a:t>The speed at which a micro-controller can executed your programs depends of its clock speed, its instruction set, memory access speed and the width of its memory bus.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As an example: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ESP32 uses a dual core (2 CPUs on the chip) Xtensa 32-bit LX micro-processor running at 240 MHz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imagine that it will run faster than the AVR168, which has only 8 bits and runs at 20 MHz clock speed.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Raspberry Pi, as a top end processor, has a Broadcom BCM2711, Quad Core Cortex-A72 (ARM v8) 64-bit processor, running at 1.8 GHz.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imagine that the price of the processor depends on its performance.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4F0D7C-E32F-49FB-8295-511FC1C016A4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Software development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000" spc="-1" strike="noStrike">
                <a:latin typeface="Arial"/>
              </a:rPr>
              <a:t>Most micro-controller manufacturers provide a Software Development Kit (SDK) for their chips.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contain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cross compiler and linker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build system which automates the compile and link process. Typical build systems are</a:t>
            </a:r>
            <a:r>
              <a:rPr b="1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make, </a:t>
            </a:r>
            <a:r>
              <a:rPr b="0" lang="en-US" sz="2000" spc="-1" strike="noStrike">
                <a:latin typeface="Arial"/>
              </a:rPr>
              <a:t>cmake, ant, bazel ...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program to upload the binary code to the micro-controller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Some SDKs have a GUI (</a:t>
            </a:r>
            <a:r>
              <a:rPr b="1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raphical </a:t>
            </a:r>
            <a:r>
              <a:rPr b="1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ser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nterface) into which an editor, the compiler and a debugger are integrated. These are usually called IDEs (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ntegrated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evelopment </a:t>
            </a:r>
            <a:r>
              <a:rPr b="1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nvironment)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0FF7D2-F980-4477-9030-2B8F797E0C4D}" type="slidenum">
              <a:t>14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Compiler versus Interpreter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r>
              <a:rPr b="0" lang="en-US" sz="2000" spc="-1" strike="noStrike">
                <a:latin typeface="Arial"/>
              </a:rPr>
              <a:t>While compilers translate the source code into a binary program, which is uploaded to the target hardware, an interpreter translates the code on the fly.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this case the source code is usually translated into </a:t>
            </a:r>
            <a:r>
              <a:rPr b="1" lang="en-US" sz="2000" spc="-1" strike="noStrike">
                <a:latin typeface="Arial"/>
              </a:rPr>
              <a:t>byte code, </a:t>
            </a:r>
            <a:r>
              <a:rPr b="0" lang="en-US" sz="2000" spc="-1" strike="noStrike">
                <a:latin typeface="Arial"/>
              </a:rPr>
              <a:t>which is binary code for a virtual machine. The virtual machine, a program that acts like a processor with its own instruction set, converts the byte code into the instruction set of the underlying hardware.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interpreter must run on the target machine. Since this is a rather big program this method can only be used on targets with more resources.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programs run slower, but you can execute instructions with writing a full program, which makes debugging substantially easier.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9E276B-E5F2-4DCC-8F8E-CCD69DE1980E}" type="slidenum">
              <a:t>15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Arduino SDK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4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r>
              <a:rPr b="0" lang="en-US" sz="2000" spc="-1" strike="noStrike">
                <a:latin typeface="Arial"/>
              </a:rPr>
              <a:t>Programming, even with high level languages is not an easy task. Writing a program requires an editor to produce the source code.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may have to read a book to fully understand how to use an editor.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C++ is described by its inventor B. Soustrup in another 1000 pages book.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 fully understand the build system, another 250 pages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the debugger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Programming used to be a job for professional.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Arduino SDK made programming a micro-controller accessible to everybody.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71D9E0-2BE4-4AE6-B48F-AE49F5A9DE50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IDE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443240" y="1027080"/>
            <a:ext cx="7335720" cy="4126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AC4327-09DF-4B3E-8334-DE203E304997}" type="slidenum">
              <a:t>17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The Arduino SDK setup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r>
              <a:rPr b="0" lang="en-US" sz="2000" spc="-1" strike="noStrike">
                <a:latin typeface="Arial"/>
              </a:rPr>
              <a:t>Before we start programming: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target machine must be selected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micro-controller must be connected to the development machine on which the SDK is running, through a serial line. Most target machines use an USB to serial converter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serial port for uploads must be chosen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baud rate for upload of binary programs the the micro-controller must be selected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Then we can start editing our program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493E14-1253-41B6-83B5-7A71D63048B1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Arduino editor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635120" y="1234440"/>
            <a:ext cx="6365880" cy="379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453C11-56B6-4CF5-8D18-293A6C5DB290}" type="slidenum">
              <a:t>19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60020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757800" y="18288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These slides are available for download at 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  <a:hlinkClick r:id="rId1"/>
              </a:rPr>
              <a:t>https://github.com/uraich/IoT4AQ_B/tree/main/slides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2C0C10-2273-4A97-9D1F-8464909AC202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Writing Arduino programs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r>
              <a:rPr b="0" lang="en-US" sz="2000" spc="-1" strike="noStrike">
                <a:latin typeface="Arial"/>
              </a:rPr>
              <a:t>The Arduino programming language is a C++ like language. Most C++ constructs are available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Due to the limited resources of the micro-controller some of the libraries are restricted. Printing is a typical example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 Arduino program consist of 2 parts: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</a:t>
            </a:r>
            <a:r>
              <a:rPr b="1" lang="en-US" sz="2000" spc="-1" strike="noStrike">
                <a:latin typeface="Arial"/>
              </a:rPr>
              <a:t>setup</a:t>
            </a:r>
            <a:r>
              <a:rPr b="0" lang="en-US" sz="2000" spc="-1" strike="noStrike">
                <a:latin typeface="Arial"/>
              </a:rPr>
              <a:t> function which is executed once. This function performs all initialization needed, including initialization of sensor and actuator devices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</a:t>
            </a:r>
            <a:r>
              <a:rPr b="1" lang="en-US" sz="2000" spc="-1" strike="noStrike">
                <a:latin typeface="Arial"/>
              </a:rPr>
              <a:t>loop</a:t>
            </a:r>
            <a:r>
              <a:rPr b="0" lang="en-US" sz="2000" spc="-1" strike="noStrike">
                <a:latin typeface="Arial"/>
              </a:rPr>
              <a:t> function which is run repetitively.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micro-controller program almost always has an endless loop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E4055F-A5AF-420B-A270-ADEFA6E857E9}" type="slidenum">
              <a:t>20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to get at results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29920" y="1284120"/>
            <a:ext cx="27129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Print the result on the serial line and observe them on the serial monitor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242880" y="1238760"/>
            <a:ext cx="6358320" cy="3790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02C497-C7C5-4CF5-98D2-5E93088B54DE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data plotter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839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The is also a plotting function in which data, written onto the serial line, will be displayed in a graph.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4572000" y="1492560"/>
            <a:ext cx="5100480" cy="3536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CCE142-8D7A-4B81-9E9A-47DE88A39E58}" type="slidenum">
              <a:t>22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Uno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275400" y="1371600"/>
            <a:ext cx="58968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r>
              <a:rPr b="0" lang="en-US" sz="2000" spc="-1" strike="noStrike">
                <a:latin typeface="Arial"/>
              </a:rPr>
              <a:t>The Arduino SDK was developed for the Arduino board (e.g. Arduino Uno) featuring the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Atmel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ATMeg328P processor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32kB Flash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2kB SRAM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1kB EEPROM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number of interfaces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GPIO, SPI, I2C, ADC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a standardized connector for piggy back “shields”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5728320" y="1610640"/>
            <a:ext cx="4228920" cy="2990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07E12C-690C-4B74-89CE-F5CB8198B9A5}" type="slidenum">
              <a:t>23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Other AVR Arduinos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429000" y="1118880"/>
            <a:ext cx="2231640" cy="231012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356400" y="1371600"/>
            <a:ext cx="2386800" cy="188820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7086600" y="1600200"/>
            <a:ext cx="2453400" cy="19184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 txBox="1"/>
          <p:nvPr/>
        </p:nvSpPr>
        <p:spPr>
          <a:xfrm>
            <a:off x="228600" y="3429000"/>
            <a:ext cx="22860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Nano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Smaller footprint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2835360" y="3657600"/>
            <a:ext cx="3108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Arduino Mega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Uses Atmega2560 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6704640" y="3768480"/>
            <a:ext cx="2896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Atmega with WiFi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79E6ED-BA84-48CC-A03E-237097513CA6}" type="slidenum">
              <a:t>24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Shields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2105640" cy="31129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6172200" y="1143000"/>
            <a:ext cx="3603240" cy="29970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3200400" y="1192680"/>
            <a:ext cx="2849760" cy="315072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7086600" y="4140000"/>
            <a:ext cx="2423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Motor controller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3657600" y="4516560"/>
            <a:ext cx="2119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Multifunction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645120" y="4572000"/>
            <a:ext cx="1573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Joypad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E3413F-97FF-4789-A8AA-0BC1F64ADD00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Network shields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4181040" cy="306684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4800600" y="1248120"/>
            <a:ext cx="4114440" cy="355248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880920" y="4614480"/>
            <a:ext cx="1701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Ethernet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5448600" y="4614480"/>
            <a:ext cx="1220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Wifi shield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2C7FE4-35EC-4809-9F5A-DED6EE12F060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micro-controller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41560" y="1449720"/>
            <a:ext cx="7001640" cy="329868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7611480" y="1078200"/>
            <a:ext cx="2375640" cy="4085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FF6085-689B-4628-B102-EA4C32599CC8}" type="slidenum">
              <a:t>27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network connection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328760" y="1371600"/>
            <a:ext cx="7763760" cy="3657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0268D1-04C0-40A7-A0DB-5E7DB1C6ED09}" type="slidenum">
              <a:t>28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Other ESP processors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457200" y="1295640"/>
            <a:ext cx="1600200" cy="16938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2466000" y="1326600"/>
            <a:ext cx="2106000" cy="164520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4721760" y="1233360"/>
            <a:ext cx="1701720" cy="170964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6858000" y="914400"/>
            <a:ext cx="1827360" cy="18738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5"/>
          <a:stretch/>
        </p:blipFill>
        <p:spPr>
          <a:xfrm>
            <a:off x="504000" y="3429000"/>
            <a:ext cx="831960" cy="11430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6"/>
          <a:stretch/>
        </p:blipFill>
        <p:spPr>
          <a:xfrm>
            <a:off x="2057400" y="3200400"/>
            <a:ext cx="1828800" cy="135432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7"/>
          <a:stretch/>
        </p:blipFill>
        <p:spPr>
          <a:xfrm>
            <a:off x="4187880" y="3114360"/>
            <a:ext cx="1810800" cy="15451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8"/>
          <a:stretch/>
        </p:blipFill>
        <p:spPr>
          <a:xfrm>
            <a:off x="8325360" y="3200400"/>
            <a:ext cx="1275840" cy="13618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9"/>
          <a:stretch/>
        </p:blipFill>
        <p:spPr>
          <a:xfrm>
            <a:off x="6267960" y="3036240"/>
            <a:ext cx="1828800" cy="16344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 txBox="1"/>
          <p:nvPr/>
        </p:nvSpPr>
        <p:spPr>
          <a:xfrm>
            <a:off x="457200" y="2971800"/>
            <a:ext cx="1879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with LCD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504000" y="4572000"/>
            <a:ext cx="1324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ESP32C3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RiscV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2967480" y="2971800"/>
            <a:ext cx="1474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ESP32-CAM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4516200" y="2833200"/>
            <a:ext cx="172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WeMos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5797800" y="4572000"/>
            <a:ext cx="25275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S3 with camera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and microphone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8458200" y="4572000"/>
            <a:ext cx="116964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ESP32S3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7058520" y="2788200"/>
            <a:ext cx="1499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ESP32 LoRa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14013B-EDBA-4A9A-82AF-2FA07B01A102}" type="slidenum">
              <a:t>29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7248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is IoT?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783800"/>
            <a:ext cx="9071280" cy="23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</a:rPr>
              <a:t>Wikipedia</a:t>
            </a:r>
            <a:r>
              <a:rPr b="0" lang="en-US" sz="2200" spc="-1" strike="noStrike">
                <a:latin typeface="Arial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</a:t>
            </a:r>
            <a:r>
              <a:rPr b="1" lang="en-US" sz="2200" spc="-1" strike="noStrike">
                <a:latin typeface="Arial"/>
              </a:rPr>
              <a:t>Internet of Things (IoT)</a:t>
            </a:r>
            <a:r>
              <a:rPr b="0" lang="en-US" sz="2200" spc="-1" strike="noStrike">
                <a:latin typeface="Arial"/>
              </a:rPr>
              <a:t> describes physical objects (or groups of such objects) with </a:t>
            </a:r>
            <a:r>
              <a:rPr b="0" lang="en-US" sz="2200" spc="-1" strike="noStrike">
                <a:solidFill>
                  <a:srgbClr val="3465a4"/>
                </a:solidFill>
                <a:latin typeface="Arial"/>
              </a:rPr>
              <a:t>sensors</a:t>
            </a:r>
            <a:r>
              <a:rPr b="0" lang="en-US" sz="2200" spc="-1" strike="noStrike">
                <a:latin typeface="Arial"/>
              </a:rPr>
              <a:t>, processing ability, </a:t>
            </a:r>
            <a:r>
              <a:rPr b="0" lang="en-US" sz="2200" spc="-1" strike="noStrike">
                <a:solidFill>
                  <a:srgbClr val="3465a4"/>
                </a:solidFill>
                <a:latin typeface="Arial"/>
              </a:rPr>
              <a:t>software</a:t>
            </a:r>
            <a:r>
              <a:rPr b="0" lang="en-US" sz="2200" spc="-1" strike="noStrike">
                <a:latin typeface="Arial"/>
              </a:rPr>
              <a:t> and other technologies that connect and exchange data with other devices and systems over the internet or any other communication networks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ACF14C-6E6A-46AB-A350-2F66ABCB5327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80108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which micro-controller?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r>
              <a:rPr b="0" lang="en-US" sz="2200" spc="-1" strike="noStrike">
                <a:latin typeface="Arial"/>
              </a:rPr>
              <a:t>Question of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Needs (how much memory, which speed, which interfaces …)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Network interface?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Budget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Software environment and programming language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Previous experience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Taste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Because of its computing power, its interfaces, its network connectivity and its low price we selected the ESP32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21F863-CB48-4A93-BA0C-CB00AF5AB744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97520" y="228600"/>
            <a:ext cx="774648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000" spc="-1" strike="noStrike">
                <a:latin typeface="Arial"/>
              </a:rPr>
              <a:t>Programming the micro-controller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85800" y="1600200"/>
            <a:ext cx="9071280" cy="32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Depending on the processor used, several programming environments are available. For the ESP32 you have: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esp-idf (ESP integrated development framework) provided by Espressif (not recommended for a beginner programmer)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Arduino SDK (Software Development Kit) originally developed for the Atmel Atmega chips but today available for many micro-controllers including the ESP32.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MicroPython. A stripped down Python-3 interpreter with additional features needed by micro-controllers available for several chips including the ESP32.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oto Sans CJK SC"/>
              </a:rPr>
              <a:t>In these lectures we use the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hlinkClick r:id="rId1"/>
              </a:rPr>
              <a:t>Arduino SDK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AD085C-A1A7-408E-83AB-4A53A0305340}" type="slidenum">
              <a:t>31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60020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Interfacing to the “things”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has a big number of interfaces implemented on the chip: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GPIO pins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PWM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Capacitive touch sensor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I2C (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 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ntegrated </a:t>
            </a:r>
            <a:r>
              <a:rPr b="1" lang="en-US" sz="2200" spc="-1" strike="noStrike">
                <a:latin typeface="Arial"/>
              </a:rPr>
              <a:t>C</a:t>
            </a:r>
            <a:r>
              <a:rPr b="0" lang="en-US" sz="2200" spc="-1" strike="noStrike">
                <a:latin typeface="Arial"/>
              </a:rPr>
              <a:t>ircuit) interface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SPI (</a:t>
            </a:r>
            <a:r>
              <a:rPr b="1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erial </a:t>
            </a:r>
            <a:r>
              <a:rPr b="1" lang="en-US" sz="2200" spc="-1" strike="noStrike">
                <a:latin typeface="Arial"/>
              </a:rPr>
              <a:t>P</a:t>
            </a:r>
            <a:r>
              <a:rPr b="0" lang="en-US" sz="2200" spc="-1" strike="noStrike">
                <a:latin typeface="Arial"/>
              </a:rPr>
              <a:t>eripheral </a:t>
            </a:r>
            <a:r>
              <a:rPr b="1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nterface)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Analogue to digital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Digital to analogue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Timer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664792-7FE9-4383-BDE2-F23D453E9F80}" type="slidenum">
              <a:t>32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801080" y="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pinout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2148120" y="1017720"/>
            <a:ext cx="6041520" cy="4119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E1C17D-B11E-45CB-81C4-DDC506DA2A1E}" type="slidenum">
              <a:t>33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7248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Checking the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400" spc="-1" strike="noStrike">
                <a:latin typeface="Arial"/>
              </a:rPr>
              <a:t>In C the ubiquitous “hello world” program checks if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edit a program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compile and link it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run it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On embedded systems the simplest program possible is often the “blinking led” program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It shows that you can access the system and that interfacing works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0E7CC3-E885-49DC-9A7E-B327A7BFA00C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839240" y="45000"/>
            <a:ext cx="71143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Micro-controllers running Linux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504000" y="1438560"/>
            <a:ext cx="3904920" cy="267624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5486400" y="1600200"/>
            <a:ext cx="3065040" cy="231696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 txBox="1"/>
          <p:nvPr/>
        </p:nvSpPr>
        <p:spPr>
          <a:xfrm>
            <a:off x="685800" y="4235400"/>
            <a:ext cx="2146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Raspberry Pi 4 or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5788440" y="4135680"/>
            <a:ext cx="2388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Luckfox Pico Pro 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622532-5FD6-448C-9ADD-EBE9742A5E9C}" type="slidenum">
              <a:t>35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Raspberry Pi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r>
              <a:rPr b="0" lang="en-US" sz="2000" spc="-1" strike="noStrike">
                <a:latin typeface="Arial"/>
              </a:rPr>
              <a:t>The specifications on a previous slide show that the Raspberry Pi is vastly more powerful than all the other micro-controller we have seen before.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fact the Raspberry Pi should be considered a complete small computer.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can use a big SD card as its “hard disk” and run a full blown Linux operating system.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has an HDMI interface onto which you can connect a monitor screen and it has 4 USB interfaces that can be used with a keyboard and a mouse.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allows to run Linux autonomously and to have a desktop on the connected screen. All Linux programs can be executed and the C, C++ … compilers can be run natively.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full C-Python interpreter is available and of course all the Linux network capabilities are there.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However, the Raspberry Pi is also a factor 20 more expensive than an ESP32 not counting the price for screen, keyboard and mouse.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C385F0-36A6-4CA5-A966-6BF68AF12E94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Raspberry OS screen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600200" y="1066320"/>
            <a:ext cx="6340320" cy="3962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1E3464-3AB1-4209-BEFD-6D9BF0248159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Raspberry Pi interfaces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The Raspberry Pi allows to connect external devices through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GPIO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UART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SPI, I2C or CAN bus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just like the ESP32 or the AVR Arduino boards. It does not have a built-in ADC though.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DE218C-87E9-4705-95B8-D3AEEFCD2A8B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Raspberry Pi pinout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2681280" y="1143000"/>
            <a:ext cx="4405320" cy="3840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E83D7F-9963-4738-8E9A-00A89875BBF4}" type="slidenum">
              <a:t>39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740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r>
              <a:rPr b="0" lang="en-US" sz="2400" spc="-1" strike="noStrike">
                <a:latin typeface="Arial"/>
              </a:rPr>
              <a:t>The name “Internet of Things” already suggests that there are two distinct components to it: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Things, which are represented by sensors and actuators. We therefore must have a means to read out these sensors and to control the actuators. Hardware interfaces are needed for this.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Internet, we must be able to send data read from the sensors to the Internet and receive commands for the actuators from it. This means that we need a network interwork and the software to run the network protocols.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530A3B-1BC3-475E-94C5-F4F23BB6EA10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A library to access external devices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700000" y="1031760"/>
            <a:ext cx="3929400" cy="4011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CCE113-8557-433E-B8C2-D5D47DC726A9}" type="slidenum">
              <a:t>40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Luckfox Pico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Just like the Raspberry Pi, the Luckfox Pico can run Linux off an SD card and it has an Ethernet interface.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However, a screen and keyboard and mouse cannot be connected to it.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however connect to the Luckfox over the network using ssh and use the X11-forwarding to get the graphical user interface of your applications on the screen of your PC or MAC.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Luckfox also has a camera interface and it features a processor for AI applications. It is therefore particularly suited for image treatment.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At a price of ~ 20 US$ it is still rather cheap.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D2C5CF-EC55-4A00-B5C4-8B281DFD7906}" type="slidenum">
              <a:t>41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C++ Programming Language, Bjarne Soustrup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Arduino Cookbook. O’Reilly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Developing IoT Projects with ESP32, Bedat Ozan Oner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https://afnog.iotworkshop.africa/do/view/Main/WebHome</a:t>
            </a:r>
            <a:r>
              <a:rPr b="0" lang="en-US" sz="2000" spc="-1" strike="noStrike">
                <a:latin typeface="Arial"/>
              </a:rPr>
              <a:t> (embedded systems with Raspberry Pi (C- language), IoT with ESP32 using MicroPython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CFA9F5-5050-4B6A-9C49-F50B3751102E}" type="slidenum">
              <a:t>42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IoT system architecture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591280" y="1400400"/>
            <a:ext cx="5409720" cy="3400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F015D1-BEC0-4318-8F50-6F9612EF38C4}" type="slidenum">
              <a:t>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What is an IoT system composed of?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 need: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Sensors and actuators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processor, powerful enough to run the network protocol layers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network interface: either Ethernet of WiFi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Interfaces to the sensors and actuators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General Purpose I/O (GPIO) lines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I2C, I2S, SPI, serial interfaces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cost for the controller should be in a good relation with the cost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38A583-4183-470D-AFE9-A46E2226D7D0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Micro-processors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125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Up to the 1970’s computers filled racks or even rooms.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the micro-processor came onto the market integrating a CPU (</a:t>
            </a:r>
            <a:r>
              <a:rPr b="1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entral</a:t>
            </a:r>
            <a:r>
              <a:rPr b="1" lang="en-US" sz="2000" spc="-1" strike="noStrike">
                <a:latin typeface="Arial"/>
              </a:rPr>
              <a:t> P</a:t>
            </a:r>
            <a:r>
              <a:rPr b="0" lang="en-US" sz="2000" spc="-1" strike="noStrike">
                <a:latin typeface="Arial"/>
              </a:rPr>
              <a:t>rocessing </a:t>
            </a:r>
            <a:r>
              <a:rPr b="1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nit) onto a single silicon chip.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devices had no on-chip memory nor on-chip interfaces.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bus system allowed to connect peripherals.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720840" y="1371600"/>
            <a:ext cx="3324960" cy="2057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54E470-C52A-43B9-882E-71E248430245}" type="slidenum">
              <a:t>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 Micro-processor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275400" y="1371600"/>
            <a:ext cx="47538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000" spc="-1" strike="noStrike">
                <a:latin typeface="Arial"/>
              </a:rPr>
              <a:t>This is how a micro-processor system looked like in the end 1970’s: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 MHz clock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~ 2 kB of ROM (EPROM) memory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128 bytes of RAM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Keyboard to enter hex instruction code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Audio tape to save programs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029200" y="1444320"/>
            <a:ext cx="4975200" cy="3170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E0E130-EA45-401C-A584-704D4B3E8979}" type="slidenum">
              <a:t>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39240" y="19692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Writing programs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228600" y="1326600"/>
            <a:ext cx="960120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r>
              <a:rPr b="0" lang="en-US" sz="2000" spc="-1" strike="noStrike">
                <a:latin typeface="Arial"/>
              </a:rPr>
              <a:t>These micro-processors were very limited due to their very small memory footprint.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Micro-processors only understand binary coded instructions and every micro-processor type has its own instruction set. In case of the early microprocessors the memory (and the instruction code) was 8-bits wide. We talk of 8-bit micro-processors.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case of the M6800 development kit, programs were written in assembly language.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is a (somewhat) human readable programming language with a one to one correspondence with the binary instruction code. In the first course I gave, we wrote the programs on a piece of paper and translated it into machine code by hand. The machine code was then entered using the keyboard.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There were programs (cross-assemblers) which ran on a big computer and which could do his task automatically.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first samples of the M6800 micro-processor costed several hundred US$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IoT4AQ workshop, Alioune Diop University Bambey, Sénégal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12FC29-5500-403C-A2E0-4503EE5E5B36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>14.-15. Mar. 2024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2021-04-28T14:03:02Z</dcterms:created>
  <dc:creator/>
  <dc:description/>
  <dc:language>en-US</dc:language>
  <cp:lastModifiedBy/>
  <dcterms:modified xsi:type="dcterms:W3CDTF">2024-03-04T20:45:42Z</dcterms:modified>
  <cp:revision>173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